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6" r:id="rId3"/>
    <p:sldId id="260" r:id="rId4"/>
    <p:sldId id="274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8" dt="2026-10-13T15:45:27.725"/>
    <p1510:client id="{2F09F3A9-CE46-D826-EA37-2CA8B6D136BD}" v="6" dt="2026-10-14T08:19:34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CCB7-BF46-AF40-A3FC-8AB5F7D3B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F7F28-578E-FD41-96BD-E72F1973C1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97D5D-FECE-2749-B729-04C5D82D2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3AC3-4801-7048-A355-AC02985D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28C36-F901-4944-A5DD-60B5D179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0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A036-7ECC-0447-9DC3-F36C4F8A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25F64-E1F2-4B49-ACDB-091C590FF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80E79-EFB4-C440-B633-A3283A1A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F05774-8DBC-B24C-8C76-64443B72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890AF-421D-434A-BD19-D859C42EF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1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91A90-578F-DD43-AD3C-31BC6DBB8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97839-24DA-514B-AFB2-E4CA08E40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B5E54-0A4C-394A-A4BD-A2DE6D8BA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81A6B-F162-D04C-92C9-9C07403F9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CB9AB-E37E-8442-B683-186C3D59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8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46A53-CB06-1C44-81EB-BF5172673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0461E-0727-4D43-8ED9-34F9A8D25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C9C40-ED5B-624E-B6BB-5831A6570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DF4960-D15A-DD42-BC11-AF0AA0F5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18410-1A04-4A4A-80B4-0F5957897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BB050-6B94-B24D-8822-EEB0D30F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2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ECBF-4A52-6345-95C5-5D28E5915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6B464-251B-B741-9312-E66E40A33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6547A-F4CE-7B4B-807C-3A8C6E1C0B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0A508-FE56-2841-8245-60693ABE5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0A45E-89B2-1443-9E83-ED0A91058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EC7FF1-EE7B-D144-BC9F-E092CB692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94EDCB-12A0-454B-A085-926D45D76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FE36F7-82D6-E24D-B9FC-7C310482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4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AABD-2733-954C-AEE4-CD28B28BF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2B7009-02E7-0D44-BA72-0DAD5D949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CB5193-2B38-F943-A998-9157F0601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696AE-63E8-2942-91A2-A6A02E4A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59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BB5303-B3C5-184E-8937-A5FB726E5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236DD-5797-B94A-9CE1-BECD40D5D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8A685-9AEB-C740-A81C-10951C8AB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7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2E59C-3430-6E48-9A7E-EEF33E89C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0E30F-9C6E-854A-9A07-43B52CD96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9EBF1-F96F-564E-B171-6845BA976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65192-A562-B24B-8CA2-361CD4D22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88FC7-1B13-4F4F-A563-1AF44885F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555B74-9179-0B49-8257-8EFA8EE1D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3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CCABA-7D73-694A-87DD-414D517D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3E436E-5AFE-8245-B658-389011FF5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41E7F-6673-7D4A-B883-31251E287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766A6E-D1A6-3F44-8D89-E45EE1EDC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D662C-C709-6C42-BB96-C1CF344D4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7F31D-3E03-D846-A874-CE5C7EB10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58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239C9-CFCF-154D-AA8B-88FF1090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67E079-ABE1-EB43-B391-859D02DFF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EE6C8-A405-2344-AB59-422C3D0A3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BF000-159F-C04F-ADF2-5BCA29E59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5BD8-0E0E-974C-8719-8BF6B5F8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2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2A3187-C14B-B242-B5A2-42FE289A4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33084-2DCC-4243-BE77-C98613478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20145-FD23-BF46-A2FC-4697F57CF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2ACD-03E9-2C4A-8082-5E0F10A4A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CB3DD-FDB9-C24B-AFD2-AA4259352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4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AB53B-08D4-0E4C-B28C-CEE65B8CE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F54B-042E-2C44-8DF2-8B9DC2854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EDF5C-D66C-5248-B85A-04AD972C0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EB1FD-626E-8F4A-B228-8900AEB007D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B5E72-8CEB-9046-9078-BD579709D0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74FA7-2E1F-D944-A1FE-F43856B43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F8C81-69CF-CD49-A09D-C84D8F8D0C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ime compass on hand">
            <a:extLst>
              <a:ext uri="{FF2B5EF4-FFF2-40B4-BE49-F238E27FC236}">
                <a16:creationId xmlns:a16="http://schemas.microsoft.com/office/drawing/2014/main" id="{91FB96EA-BA83-8BC2-4E62-70EFC35049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5413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CCC16C-BCD4-E347-A7EF-B7AF57039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u="sng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Year 10 Work Experience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8CC4C-0FDA-EE4A-8297-E4AC4F01B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u="sng">
                <a:solidFill>
                  <a:srgbClr val="FFFFFF"/>
                </a:solidFill>
                <a:latin typeface="Cambria Math"/>
                <a:ea typeface="Cambria Math"/>
              </a:rPr>
              <a:t>Monday 12th July to Wednesday 21st  July 2027</a:t>
            </a:r>
            <a:endParaRPr lang="en-US" u="sng">
              <a:solidFill>
                <a:srgbClr val="FFFFFF"/>
              </a:solidFill>
              <a:latin typeface="Cambria Math"/>
              <a:ea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4025092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3" descr="Sunlit desk">
            <a:extLst>
              <a:ext uri="{FF2B5EF4-FFF2-40B4-BE49-F238E27FC236}">
                <a16:creationId xmlns:a16="http://schemas.microsoft.com/office/drawing/2014/main" id="{79026611-46DC-0FB1-5BB0-E513408F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22" b="136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7853C-B7A3-E248-A8BF-278AFAA35D2C}"/>
              </a:ext>
            </a:extLst>
          </p:cNvPr>
          <p:cNvSpPr txBox="1"/>
          <p:nvPr/>
        </p:nvSpPr>
        <p:spPr>
          <a:xfrm>
            <a:off x="403303" y="375965"/>
            <a:ext cx="11617712" cy="59802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u="sng">
                <a:latin typeface="Cambria Math" panose="02040503050406030204" pitchFamily="18" charset="0"/>
                <a:ea typeface="Cambria Math" panose="02040503050406030204" pitchFamily="18" charset="0"/>
              </a:rPr>
              <a:t>Why take part in work experience?</a:t>
            </a:r>
            <a:endParaRPr lang="en-US" sz="360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>
                <a:latin typeface="Cambria Math" panose="02040503050406030204" pitchFamily="18" charset="0"/>
                <a:ea typeface="Cambria Math" panose="02040503050406030204" pitchFamily="18" charset="0"/>
              </a:rPr>
              <a:t>To gain knowledge and understanding of how industry operates.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>
                <a:latin typeface="Cambria Math" panose="02040503050406030204" pitchFamily="18" charset="0"/>
                <a:ea typeface="Cambria Math" panose="02040503050406030204" pitchFamily="18" charset="0"/>
              </a:rPr>
              <a:t>To understand how important the school curriculum is in the world of work.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>
                <a:latin typeface="Cambria Math" panose="02040503050406030204" pitchFamily="18" charset="0"/>
                <a:ea typeface="Cambria Math" panose="02040503050406030204" pitchFamily="18" charset="0"/>
              </a:rPr>
              <a:t>To have the opportunity to develop vital employability skills such as self confidence, communication and time keeping.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>
                <a:latin typeface="Cambria Math" panose="02040503050406030204" pitchFamily="18" charset="0"/>
                <a:ea typeface="Cambria Math" panose="02040503050406030204" pitchFamily="18" charset="0"/>
              </a:rPr>
              <a:t>To experience possible career paths and find out about the further training you may need to have a role in your chosen sector.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>
                <a:latin typeface="Cambria Math" panose="02040503050406030204" pitchFamily="18" charset="0"/>
                <a:ea typeface="Cambria Math" panose="02040503050406030204" pitchFamily="18" charset="0"/>
              </a:rPr>
              <a:t>To find out what qualifications you will need to enter a field of work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4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3" descr="Sunlit desk">
            <a:extLst>
              <a:ext uri="{FF2B5EF4-FFF2-40B4-BE49-F238E27FC236}">
                <a16:creationId xmlns:a16="http://schemas.microsoft.com/office/drawing/2014/main" id="{79026611-46DC-0FB1-5BB0-E513408F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22" b="136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7853C-B7A3-E248-A8BF-278AFAA35D2C}"/>
              </a:ext>
            </a:extLst>
          </p:cNvPr>
          <p:cNvSpPr txBox="1"/>
          <p:nvPr/>
        </p:nvSpPr>
        <p:spPr>
          <a:xfrm>
            <a:off x="403303" y="375965"/>
            <a:ext cx="11617712" cy="5980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F8793B8-596D-6E41-8450-C2F18D3F9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5513318"/>
            <a:ext cx="10913533" cy="94127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3B34977-D943-CD4F-94CF-57CF66C65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7" y="292133"/>
            <a:ext cx="10905066" cy="537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32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3" descr="Sunlit desk">
            <a:extLst>
              <a:ext uri="{FF2B5EF4-FFF2-40B4-BE49-F238E27FC236}">
                <a16:creationId xmlns:a16="http://schemas.microsoft.com/office/drawing/2014/main" id="{79026611-46DC-0FB1-5BB0-E513408F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22" b="1360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7853C-B7A3-E248-A8BF-278AFAA35D2C}"/>
              </a:ext>
            </a:extLst>
          </p:cNvPr>
          <p:cNvSpPr txBox="1"/>
          <p:nvPr/>
        </p:nvSpPr>
        <p:spPr>
          <a:xfrm>
            <a:off x="403303" y="375965"/>
            <a:ext cx="11617712" cy="59802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 u="sng">
                <a:solidFill>
                  <a:srgbClr val="FFFFFF"/>
                </a:solidFill>
                <a:latin typeface="Cambria Math"/>
                <a:ea typeface="Cambria Math"/>
              </a:rPr>
              <a:t>How does my child find a work placement?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800" u="sng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 expectation is that students find their own work placement.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80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/>
                <a:ea typeface="Cambria Math"/>
              </a:rPr>
              <a:t>Your child will need to make contact with a placement via email, written letter, in person or by telephone.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800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/>
                <a:ea typeface="Cambria Math"/>
              </a:rPr>
              <a:t>They need to obtain the following information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Company name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/>
                <a:ea typeface="Cambria Math"/>
              </a:rPr>
              <a:t>Name of the main contact at the company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 email address of the main contact at the company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Company address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580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Company telephone number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377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3" descr="Sunlit desk">
            <a:extLst>
              <a:ext uri="{FF2B5EF4-FFF2-40B4-BE49-F238E27FC236}">
                <a16:creationId xmlns:a16="http://schemas.microsoft.com/office/drawing/2014/main" id="{79026611-46DC-0FB1-5BB0-E513408F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22" b="13608"/>
          <a:stretch/>
        </p:blipFill>
        <p:spPr>
          <a:xfrm>
            <a:off x="20" y="289942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7853C-B7A3-E248-A8BF-278AFAA35D2C}"/>
              </a:ext>
            </a:extLst>
          </p:cNvPr>
          <p:cNvSpPr txBox="1"/>
          <p:nvPr/>
        </p:nvSpPr>
        <p:spPr>
          <a:xfrm>
            <a:off x="403303" y="375965"/>
            <a:ext cx="11617712" cy="5980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800" u="sng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D40BCE-2A06-4341-9751-116F059F3727}"/>
              </a:ext>
            </a:extLst>
          </p:cNvPr>
          <p:cNvSpPr txBox="1"/>
          <p:nvPr/>
        </p:nvSpPr>
        <p:spPr>
          <a:xfrm>
            <a:off x="816826" y="637621"/>
            <a:ext cx="10635475" cy="34778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latin typeface="Cambria Math"/>
                <a:ea typeface="Cambria Math"/>
                <a:cs typeface="Apple Chancery"/>
              </a:rPr>
              <a:t>They don’t know what they want to do.</a:t>
            </a:r>
          </a:p>
          <a:p>
            <a:endParaRPr lang="en-US" sz="440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  <a:p>
            <a:r>
              <a:rPr lang="en-US" sz="4400">
                <a:latin typeface="Cambria Math"/>
                <a:ea typeface="Cambria Math"/>
                <a:cs typeface="Apple Chancery"/>
              </a:rPr>
              <a:t>Work experience can help them discover what they don’t like as well as what they do like.</a:t>
            </a:r>
          </a:p>
        </p:txBody>
      </p:sp>
    </p:spTree>
    <p:extLst>
      <p:ext uri="{BB962C8B-B14F-4D97-AF65-F5344CB8AC3E}">
        <p14:creationId xmlns:p14="http://schemas.microsoft.com/office/powerpoint/2010/main" val="118117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3" descr="Sunlit desk">
            <a:extLst>
              <a:ext uri="{FF2B5EF4-FFF2-40B4-BE49-F238E27FC236}">
                <a16:creationId xmlns:a16="http://schemas.microsoft.com/office/drawing/2014/main" id="{79026611-46DC-0FB1-5BB0-E513408F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22" b="13608"/>
          <a:stretch/>
        </p:blipFill>
        <p:spPr>
          <a:xfrm>
            <a:off x="20" y="289942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7853C-B7A3-E248-A8BF-278AFAA35D2C}"/>
              </a:ext>
            </a:extLst>
          </p:cNvPr>
          <p:cNvSpPr txBox="1"/>
          <p:nvPr/>
        </p:nvSpPr>
        <p:spPr>
          <a:xfrm>
            <a:off x="403303" y="375965"/>
            <a:ext cx="11617712" cy="5980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800" u="sng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D40BCE-2A06-4341-9751-116F059F3727}"/>
              </a:ext>
            </a:extLst>
          </p:cNvPr>
          <p:cNvSpPr txBox="1"/>
          <p:nvPr/>
        </p:nvSpPr>
        <p:spPr>
          <a:xfrm>
            <a:off x="816826" y="637621"/>
            <a:ext cx="10635475" cy="61863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latin typeface="Cambria Math" panose="02040503050406030204" pitchFamily="18" charset="0"/>
                <a:ea typeface="Cambria Math" panose="02040503050406030204" pitchFamily="18" charset="0"/>
                <a:cs typeface="Apple Chancery" panose="03020702040506060504" pitchFamily="66" charset="-79"/>
              </a:rPr>
              <a:t>Next steps.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Cambria Math"/>
                <a:ea typeface="Cambria Math"/>
                <a:cs typeface="Apple Chancery"/>
              </a:rPr>
              <a:t>Sign into </a:t>
            </a:r>
            <a:r>
              <a:rPr lang="en-US" sz="4400" err="1">
                <a:latin typeface="Cambria Math"/>
                <a:ea typeface="Cambria Math"/>
                <a:cs typeface="Apple Chancery"/>
              </a:rPr>
              <a:t>Unifrog</a:t>
            </a:r>
            <a:r>
              <a:rPr lang="en-US" sz="4400">
                <a:latin typeface="Cambria Math"/>
                <a:ea typeface="Cambria Math"/>
                <a:cs typeface="Apple Chancery"/>
              </a:rPr>
              <a:t>- all students have an account set up.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Cambria Math"/>
                <a:ea typeface="Cambria Math"/>
                <a:cs typeface="Apple Chancery"/>
              </a:rPr>
              <a:t>Username- school email address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Cambria Math"/>
                <a:ea typeface="Cambria Math"/>
                <a:cs typeface="Apple Chancery"/>
              </a:rPr>
              <a:t>Complete the careers quiz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Cambria Math"/>
                <a:ea typeface="Cambria Math"/>
                <a:cs typeface="Apple Chancery"/>
              </a:rPr>
              <a:t>Encourage them to talk to friends and family- can they offer them a placement?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Cambria Math"/>
                <a:ea typeface="Cambria Math"/>
                <a:cs typeface="Apple Chancery"/>
              </a:rPr>
              <a:t>Contact businesses that they would like to work for.</a:t>
            </a:r>
          </a:p>
        </p:txBody>
      </p:sp>
    </p:spTree>
    <p:extLst>
      <p:ext uri="{BB962C8B-B14F-4D97-AF65-F5344CB8AC3E}">
        <p14:creationId xmlns:p14="http://schemas.microsoft.com/office/powerpoint/2010/main" val="847083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7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3" descr="Sunlit desk">
            <a:extLst>
              <a:ext uri="{FF2B5EF4-FFF2-40B4-BE49-F238E27FC236}">
                <a16:creationId xmlns:a16="http://schemas.microsoft.com/office/drawing/2014/main" id="{79026611-46DC-0FB1-5BB0-E513408F13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2122" b="13608"/>
          <a:stretch/>
        </p:blipFill>
        <p:spPr>
          <a:xfrm>
            <a:off x="20" y="289942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57853C-B7A3-E248-A8BF-278AFAA35D2C}"/>
              </a:ext>
            </a:extLst>
          </p:cNvPr>
          <p:cNvSpPr txBox="1"/>
          <p:nvPr/>
        </p:nvSpPr>
        <p:spPr>
          <a:xfrm>
            <a:off x="403303" y="375965"/>
            <a:ext cx="11617712" cy="5980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5800" u="sng">
              <a:solidFill>
                <a:srgbClr val="FFFFFF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D40BCE-2A06-4341-9751-116F059F3727}"/>
              </a:ext>
            </a:extLst>
          </p:cNvPr>
          <p:cNvSpPr txBox="1"/>
          <p:nvPr/>
        </p:nvSpPr>
        <p:spPr>
          <a:xfrm>
            <a:off x="816826" y="637621"/>
            <a:ext cx="10635475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latin typeface="Cambria Math"/>
                <a:ea typeface="Cambria Math"/>
                <a:cs typeface="Apple Chancery"/>
              </a:rPr>
              <a:t>As soon as they find a placement</a:t>
            </a:r>
            <a:endParaRPr lang="en-US" sz="440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Cambria Math"/>
                <a:ea typeface="Cambria Math"/>
                <a:cs typeface="Apple Chancery"/>
              </a:rPr>
              <a:t>Log the details on </a:t>
            </a:r>
            <a:r>
              <a:rPr lang="en-US" sz="4400" err="1">
                <a:latin typeface="Cambria Math"/>
                <a:ea typeface="Cambria Math"/>
                <a:cs typeface="Apple Chancery"/>
              </a:rPr>
              <a:t>Unifrog</a:t>
            </a:r>
            <a:r>
              <a:rPr lang="en-US" sz="4400">
                <a:latin typeface="Cambria Math"/>
                <a:ea typeface="Cambria Math"/>
                <a:cs typeface="Apple Chancery"/>
              </a:rPr>
              <a:t> making sure that key details such as the employers email address are entered correctly.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400">
              <a:latin typeface="Cambria Math" panose="02040503050406030204" pitchFamily="18" charset="0"/>
              <a:ea typeface="Cambria Math" panose="02040503050406030204" pitchFamily="18" charset="0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25284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97D17CE9-0520-1648-6AFB-1CD0D093A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518" y="643467"/>
            <a:ext cx="884296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474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4C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C237BEF-BC1B-C0CD-AE4A-6FEFF04DF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518" y="643467"/>
            <a:ext cx="884296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66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28D018E-B813-9F11-EA25-83E4C56C3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84412"/>
            <a:ext cx="10905066" cy="468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39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web page&#10;&#10;AI-generated content may be incorrect.">
            <a:extLst>
              <a:ext uri="{FF2B5EF4-FFF2-40B4-BE49-F238E27FC236}">
                <a16:creationId xmlns:a16="http://schemas.microsoft.com/office/drawing/2014/main" id="{7A19738C-65A7-28F6-F8B8-E4807F697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6" y="643467"/>
            <a:ext cx="1041320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68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E76792-4166-3471-ACCB-C6B5BE250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846" y="1298296"/>
            <a:ext cx="10111154" cy="393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085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A0B8AB5-0E40-09C8-CE95-6A11E46ED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510" y="643467"/>
            <a:ext cx="822297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68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hat&#10;&#10;AI-generated content may be incorrect.">
            <a:extLst>
              <a:ext uri="{FF2B5EF4-FFF2-40B4-BE49-F238E27FC236}">
                <a16:creationId xmlns:a16="http://schemas.microsoft.com/office/drawing/2014/main" id="{BEA30A2D-6C21-5E03-FB08-403A2B657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19" y="643467"/>
            <a:ext cx="1003796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25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5EDE698-1C0A-B7DC-8606-68DF71778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961729"/>
            <a:ext cx="10905066" cy="493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040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5D7F64A8-D625-4F61-A290-B499BB62A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Open envelope">
            <a:extLst>
              <a:ext uri="{FF2B5EF4-FFF2-40B4-BE49-F238E27FC236}">
                <a16:creationId xmlns:a16="http://schemas.microsoft.com/office/drawing/2014/main" id="{31BC13F2-7C1C-F19A-C7A0-8CD8E8956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948" y="2694018"/>
            <a:ext cx="1198532" cy="1198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8DB4F9-D6DD-0D6A-C933-E4A12CC7CBA0}"/>
              </a:ext>
            </a:extLst>
          </p:cNvPr>
          <p:cNvSpPr txBox="1"/>
          <p:nvPr/>
        </p:nvSpPr>
        <p:spPr>
          <a:xfrm>
            <a:off x="1930690" y="1240612"/>
            <a:ext cx="5801917" cy="205704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What happens next?</a:t>
            </a:r>
            <a:endParaRPr lang="en-US" sz="280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/>
              <a:t>Unifrog</a:t>
            </a:r>
            <a:r>
              <a:rPr lang="en-US" sz="2800"/>
              <a:t> contacts the employer and asks them to complete the </a:t>
            </a:r>
            <a:r>
              <a:rPr lang="en-US" sz="2800" err="1"/>
              <a:t>intial</a:t>
            </a:r>
            <a:r>
              <a:rPr lang="en-US" sz="2800"/>
              <a:t> employer form and upload all relevant documentation.</a:t>
            </a:r>
            <a:endParaRPr lang="en-US" sz="280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/>
              <a:t>Once this is complete, </a:t>
            </a:r>
            <a:r>
              <a:rPr lang="en-US" sz="2800" err="1"/>
              <a:t>Unifrog</a:t>
            </a:r>
            <a:r>
              <a:rPr lang="en-US" sz="2800"/>
              <a:t> contacts you to ask you to complete the parent permission.</a:t>
            </a:r>
            <a:endParaRPr lang="en-US" sz="280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err="1"/>
              <a:t>Unifrog</a:t>
            </a:r>
            <a:r>
              <a:rPr lang="en-US" sz="2800"/>
              <a:t> then contacts school for us to review all documentation and approve the placement.</a:t>
            </a:r>
            <a:endParaRPr lang="en-US" sz="280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/>
          </a:p>
        </p:txBody>
      </p:sp>
      <p:pic>
        <p:nvPicPr>
          <p:cNvPr id="37" name="Graphic 36" descr="Open envelope">
            <a:extLst>
              <a:ext uri="{FF2B5EF4-FFF2-40B4-BE49-F238E27FC236}">
                <a16:creationId xmlns:a16="http://schemas.microsoft.com/office/drawing/2014/main" id="{03A75F38-10CB-4C80-8611-D9137CAB3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1431" y="816337"/>
            <a:ext cx="5225327" cy="522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66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Yellow question mark">
            <a:extLst>
              <a:ext uri="{FF2B5EF4-FFF2-40B4-BE49-F238E27FC236}">
                <a16:creationId xmlns:a16="http://schemas.microsoft.com/office/drawing/2014/main" id="{30B8288B-3E5F-E96B-7786-6F865BEBC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88" r="-2" b="-2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4BDCD3-1159-ECA1-A32F-A896D0CCDDAE}"/>
              </a:ext>
            </a:extLst>
          </p:cNvPr>
          <p:cNvSpPr txBox="1"/>
          <p:nvPr/>
        </p:nvSpPr>
        <p:spPr>
          <a:xfrm>
            <a:off x="7935402" y="743447"/>
            <a:ext cx="3445765" cy="3692028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latin typeface="+mj-lt"/>
                <a:ea typeface="+mj-ea"/>
                <a:cs typeface="+mj-cs"/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654702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Year 10 Work Experience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10 Work Experience</dc:title>
  <dc:creator>N Foster</dc:creator>
  <cp:lastModifiedBy>Sarah Botterell - TOA</cp:lastModifiedBy>
  <cp:revision>22</cp:revision>
  <dcterms:created xsi:type="dcterms:W3CDTF">2023-12-13T18:44:22Z</dcterms:created>
  <dcterms:modified xsi:type="dcterms:W3CDTF">2026-10-14T13:09:05Z</dcterms:modified>
</cp:coreProperties>
</file>